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Semi-Bold" charset="1" panose="00000700000000000000"/>
      <p:regular r:id="rId14"/>
    </p:embeddedFont>
    <p:embeddedFont>
      <p:font typeface="Poppins" charset="1" panose="00000500000000000000"/>
      <p:regular r:id="rId15"/>
    </p:embeddedFont>
    <p:embeddedFont>
      <p:font typeface="Poppins Bold" charset="1" panose="00000800000000000000"/>
      <p:regular r:id="rId16"/>
    </p:embeddedFont>
    <p:embeddedFont>
      <p:font typeface="Canva Sans Bold" charset="1" panose="020B0803030501040103"/>
      <p:regular r:id="rId17"/>
    </p:embeddedFont>
    <p:embeddedFont>
      <p:font typeface="Canva Sans" charset="1" panose="020B0503030501040103"/>
      <p:regular r:id="rId18"/>
    </p:embeddedFont>
    <p:embeddedFont>
      <p:font typeface="Montserrat Bold" charset="1" panose="00000800000000000000"/>
      <p:regular r:id="rId19"/>
    </p:embeddedFont>
    <p:embeddedFont>
      <p:font typeface="Montserrat Medium"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4287" t="-28290" r="0" b="-7076"/>
            </a:stretch>
          </a:blipFill>
        </p:spPr>
      </p:sp>
      <p:grpSp>
        <p:nvGrpSpPr>
          <p:cNvPr name="Group 3" id="3"/>
          <p:cNvGrpSpPr/>
          <p:nvPr/>
        </p:nvGrpSpPr>
        <p:grpSpPr>
          <a:xfrm rot="0">
            <a:off x="0" y="0"/>
            <a:ext cx="16496626" cy="10287000"/>
            <a:chOff x="0" y="0"/>
            <a:chExt cx="4344790" cy="2709333"/>
          </a:xfrm>
        </p:grpSpPr>
        <p:sp>
          <p:nvSpPr>
            <p:cNvPr name="Freeform 4" id="4"/>
            <p:cNvSpPr/>
            <p:nvPr/>
          </p:nvSpPr>
          <p:spPr>
            <a:xfrm flipH="false" flipV="false" rot="0">
              <a:off x="0" y="0"/>
              <a:ext cx="4344791" cy="2709333"/>
            </a:xfrm>
            <a:custGeom>
              <a:avLst/>
              <a:gdLst/>
              <a:ahLst/>
              <a:cxnLst/>
              <a:rect r="r" b="b" t="t" l="l"/>
              <a:pathLst>
                <a:path h="2709333" w="4344791">
                  <a:moveTo>
                    <a:pt x="0" y="0"/>
                  </a:moveTo>
                  <a:lnTo>
                    <a:pt x="4344791" y="0"/>
                  </a:lnTo>
                  <a:lnTo>
                    <a:pt x="4344791" y="2709333"/>
                  </a:lnTo>
                  <a:lnTo>
                    <a:pt x="0" y="2709333"/>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FFFFFF">
                    <a:alpha val="0"/>
                  </a:srgbClr>
                </a:gs>
              </a:gsLst>
              <a:lin ang="0"/>
            </a:gradFill>
          </p:spPr>
        </p:sp>
        <p:sp>
          <p:nvSpPr>
            <p:cNvPr name="TextBox 5" id="5"/>
            <p:cNvSpPr txBox="true"/>
            <p:nvPr/>
          </p:nvSpPr>
          <p:spPr>
            <a:xfrm>
              <a:off x="0" y="-38100"/>
              <a:ext cx="4344790"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5931620">
            <a:off x="5277259" y="-589461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true" rot="8510065">
            <a:off x="-220504" y="6541392"/>
            <a:ext cx="4147622" cy="7839148"/>
          </a:xfrm>
          <a:custGeom>
            <a:avLst/>
            <a:gdLst/>
            <a:ahLst/>
            <a:cxnLst/>
            <a:rect r="r" b="b" t="t" l="l"/>
            <a:pathLst>
              <a:path h="7839148" w="4147622">
                <a:moveTo>
                  <a:pt x="4147622" y="7839149"/>
                </a:moveTo>
                <a:lnTo>
                  <a:pt x="0" y="7839149"/>
                </a:lnTo>
                <a:lnTo>
                  <a:pt x="0" y="0"/>
                </a:lnTo>
                <a:lnTo>
                  <a:pt x="4147622" y="0"/>
                </a:lnTo>
                <a:lnTo>
                  <a:pt x="4147622" y="7839149"/>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823344">
            <a:off x="8752050" y="2170511"/>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23344">
            <a:off x="8558149" y="2490447"/>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613530" y="5735477"/>
            <a:ext cx="300229" cy="3002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057810" y="8094092"/>
            <a:ext cx="474357" cy="47435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2036025" y="872188"/>
            <a:ext cx="39377" cy="3937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8" id="18"/>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19" id="19"/>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852735" y="1542662"/>
            <a:ext cx="11205841" cy="9731372"/>
          </a:xfrm>
          <a:prstGeom prst="rect">
            <a:avLst/>
          </a:prstGeom>
        </p:spPr>
        <p:txBody>
          <a:bodyPr anchor="t" rtlCol="false" tIns="0" lIns="0" bIns="0" rIns="0">
            <a:spAutoFit/>
          </a:bodyPr>
          <a:lstStyle/>
          <a:p>
            <a:pPr algn="l">
              <a:lnSpc>
                <a:spcPts val="7000"/>
              </a:lnSpc>
            </a:pPr>
            <a:r>
              <a:rPr lang="en-US" b="true" sz="5000" spc="50">
                <a:solidFill>
                  <a:srgbClr val="171C20"/>
                </a:solidFill>
                <a:latin typeface="Poppins Semi-Bold"/>
                <a:ea typeface="Poppins Semi-Bold"/>
                <a:cs typeface="Poppins Semi-Bold"/>
                <a:sym typeface="Poppins Semi-Bold"/>
              </a:rPr>
              <a:t>UNIFIED HEALTHCARE RECORDS &amp; APPOINTMENT SYSTEM</a:t>
            </a:r>
          </a:p>
          <a:p>
            <a:pPr algn="l">
              <a:lnSpc>
                <a:spcPts val="4060"/>
              </a:lnSpc>
            </a:pPr>
            <a:r>
              <a:rPr lang="en-US" b="true" sz="2900" spc="29">
                <a:solidFill>
                  <a:srgbClr val="171C20"/>
                </a:solidFill>
                <a:latin typeface="Poppins Semi-Bold"/>
                <a:ea typeface="Poppins Semi-Bold"/>
                <a:cs typeface="Poppins Semi-Bold"/>
                <a:sym typeface="Poppins Semi-Bold"/>
              </a:rPr>
              <a:t> </a:t>
            </a:r>
            <a:r>
              <a:rPr lang="en-US" sz="2900" spc="29">
                <a:solidFill>
                  <a:srgbClr val="171C20"/>
                </a:solidFill>
                <a:latin typeface="Poppins"/>
                <a:ea typeface="Poppins"/>
                <a:cs typeface="Poppins"/>
                <a:sym typeface="Poppins"/>
              </a:rPr>
              <a:t>A SECURE, CENTRALIZED DIGITAL PLATFORM FOR PATIENT MEDICAL DATA AND APPOINTMENTS</a:t>
            </a:r>
          </a:p>
          <a:p>
            <a:pPr algn="l">
              <a:lnSpc>
                <a:spcPts val="4060"/>
              </a:lnSpc>
            </a:pPr>
          </a:p>
          <a:p>
            <a:pPr algn="l">
              <a:lnSpc>
                <a:spcPts val="4060"/>
              </a:lnSpc>
            </a:pPr>
            <a:r>
              <a:rPr lang="en-US" sz="2900" spc="29" b="true">
                <a:solidFill>
                  <a:srgbClr val="171C20"/>
                </a:solidFill>
                <a:latin typeface="Poppins Bold"/>
                <a:ea typeface="Poppins Bold"/>
                <a:cs typeface="Poppins Bold"/>
                <a:sym typeface="Poppins Bold"/>
              </a:rPr>
              <a:t>Team Name: </a:t>
            </a:r>
            <a:r>
              <a:rPr lang="en-US" sz="2900" spc="29" b="true">
                <a:solidFill>
                  <a:srgbClr val="011495"/>
                </a:solidFill>
                <a:latin typeface="Poppins Bold"/>
                <a:ea typeface="Poppins Bold"/>
                <a:cs typeface="Poppins Bold"/>
                <a:sym typeface="Poppins Bold"/>
              </a:rPr>
              <a:t>HealthBridge</a:t>
            </a:r>
          </a:p>
          <a:p>
            <a:pPr algn="l">
              <a:lnSpc>
                <a:spcPts val="4060"/>
              </a:lnSpc>
            </a:pPr>
          </a:p>
          <a:p>
            <a:pPr algn="l">
              <a:lnSpc>
                <a:spcPts val="4060"/>
              </a:lnSpc>
            </a:pPr>
            <a:r>
              <a:rPr lang="en-US" b="true" sz="2900" spc="29">
                <a:solidFill>
                  <a:srgbClr val="171C20"/>
                </a:solidFill>
                <a:latin typeface="Poppins Bold"/>
                <a:ea typeface="Poppins Bold"/>
                <a:cs typeface="Poppins Bold"/>
                <a:sym typeface="Poppins Bold"/>
              </a:rPr>
              <a:t>TEAM MEMBERS:</a:t>
            </a:r>
          </a:p>
          <a:p>
            <a:pPr algn="l">
              <a:lnSpc>
                <a:spcPts val="4060"/>
              </a:lnSpc>
            </a:pPr>
            <a:r>
              <a:rPr lang="en-US" sz="2900" spc="29">
                <a:solidFill>
                  <a:srgbClr val="171C20"/>
                </a:solidFill>
                <a:latin typeface="Poppins"/>
                <a:ea typeface="Poppins"/>
                <a:cs typeface="Poppins"/>
                <a:sym typeface="Poppins"/>
              </a:rPr>
              <a:t>Manasa H N</a:t>
            </a:r>
          </a:p>
          <a:p>
            <a:pPr algn="l">
              <a:lnSpc>
                <a:spcPts val="4060"/>
              </a:lnSpc>
            </a:pPr>
            <a:r>
              <a:rPr lang="en-US" sz="2900" spc="29">
                <a:solidFill>
                  <a:srgbClr val="171C20"/>
                </a:solidFill>
                <a:latin typeface="Poppins"/>
                <a:ea typeface="Poppins"/>
                <a:cs typeface="Poppins"/>
                <a:sym typeface="Poppins"/>
              </a:rPr>
              <a:t>Sthuthi Sheela</a:t>
            </a:r>
          </a:p>
          <a:p>
            <a:pPr algn="l">
              <a:lnSpc>
                <a:spcPts val="4060"/>
              </a:lnSpc>
            </a:pPr>
            <a:r>
              <a:rPr lang="en-US" sz="2900" spc="29">
                <a:solidFill>
                  <a:srgbClr val="171C20"/>
                </a:solidFill>
                <a:latin typeface="Poppins"/>
                <a:ea typeface="Poppins"/>
                <a:cs typeface="Poppins"/>
                <a:sym typeface="Poppins"/>
              </a:rPr>
              <a:t>Shri Chandana S Y</a:t>
            </a:r>
          </a:p>
          <a:p>
            <a:pPr algn="l">
              <a:lnSpc>
                <a:spcPts val="4060"/>
              </a:lnSpc>
            </a:pPr>
            <a:r>
              <a:rPr lang="en-US" sz="2900" spc="29">
                <a:solidFill>
                  <a:srgbClr val="171C20"/>
                </a:solidFill>
                <a:latin typeface="Poppins"/>
                <a:ea typeface="Poppins"/>
                <a:cs typeface="Poppins"/>
                <a:sym typeface="Poppins"/>
              </a:rPr>
              <a:t>Priyanka S Y</a:t>
            </a:r>
          </a:p>
          <a:p>
            <a:pPr algn="l">
              <a:lnSpc>
                <a:spcPts val="4060"/>
              </a:lnSpc>
            </a:pPr>
          </a:p>
          <a:p>
            <a:pPr algn="l">
              <a:lnSpc>
                <a:spcPts val="4060"/>
              </a:lnSpc>
            </a:pPr>
          </a:p>
          <a:p>
            <a:pPr algn="l">
              <a:lnSpc>
                <a:spcPts val="7000"/>
              </a:lnSpc>
            </a:pPr>
          </a:p>
          <a:p>
            <a:pPr algn="l">
              <a:lnSpc>
                <a:spcPts val="700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7584624" y="-5318040"/>
            <a:ext cx="5404519" cy="10214726"/>
          </a:xfrm>
          <a:custGeom>
            <a:avLst/>
            <a:gdLst/>
            <a:ahLst/>
            <a:cxnLst/>
            <a:rect r="r" b="b" t="t" l="l"/>
            <a:pathLst>
              <a:path h="10214726" w="5404519">
                <a:moveTo>
                  <a:pt x="5404519" y="0"/>
                </a:moveTo>
                <a:lnTo>
                  <a:pt x="0" y="0"/>
                </a:lnTo>
                <a:lnTo>
                  <a:pt x="0" y="10214727"/>
                </a:lnTo>
                <a:lnTo>
                  <a:pt x="5404519" y="10214727"/>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90650" y="1790700"/>
            <a:ext cx="6976882" cy="3466812"/>
            <a:chOff x="0" y="0"/>
            <a:chExt cx="817871" cy="406400"/>
          </a:xfrm>
        </p:grpSpPr>
        <p:sp>
          <p:nvSpPr>
            <p:cNvPr name="Freeform 7" id="7"/>
            <p:cNvSpPr/>
            <p:nvPr/>
          </p:nvSpPr>
          <p:spPr>
            <a:xfrm flipH="false" flipV="false" rot="0">
              <a:off x="0" y="0"/>
              <a:ext cx="817871" cy="406400"/>
            </a:xfrm>
            <a:custGeom>
              <a:avLst/>
              <a:gdLst/>
              <a:ahLst/>
              <a:cxnLst/>
              <a:rect r="r" b="b" t="t" l="l"/>
              <a:pathLst>
                <a:path h="406400" w="817871">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4"/>
              <a:stretch>
                <a:fillRect l="0" t="-17040" r="0" b="-17040"/>
              </a:stretch>
            </a:blipFill>
          </p:spPr>
        </p:sp>
      </p:grpSp>
      <p:grpSp>
        <p:nvGrpSpPr>
          <p:cNvPr name="Group 8" id="8"/>
          <p:cNvGrpSpPr/>
          <p:nvPr/>
        </p:nvGrpSpPr>
        <p:grpSpPr>
          <a:xfrm rot="0">
            <a:off x="1390650" y="5559391"/>
            <a:ext cx="6976882" cy="3466812"/>
            <a:chOff x="0" y="0"/>
            <a:chExt cx="817871" cy="406400"/>
          </a:xfrm>
        </p:grpSpPr>
        <p:sp>
          <p:nvSpPr>
            <p:cNvPr name="Freeform 9" id="9"/>
            <p:cNvSpPr/>
            <p:nvPr/>
          </p:nvSpPr>
          <p:spPr>
            <a:xfrm flipH="false" flipV="false" rot="0">
              <a:off x="0" y="0"/>
              <a:ext cx="817871" cy="406400"/>
            </a:xfrm>
            <a:custGeom>
              <a:avLst/>
              <a:gdLst/>
              <a:ahLst/>
              <a:cxnLst/>
              <a:rect r="r" b="b" t="t" l="l"/>
              <a:pathLst>
                <a:path h="406400" w="817871">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5"/>
              <a:stretch>
                <a:fillRect l="0" t="-3303" r="0" b="-30778"/>
              </a:stretch>
            </a:blipFill>
          </p:spPr>
        </p:sp>
      </p:grpSp>
      <p:grpSp>
        <p:nvGrpSpPr>
          <p:cNvPr name="Group 10" id="10"/>
          <p:cNvGrpSpPr/>
          <p:nvPr/>
        </p:nvGrpSpPr>
        <p:grpSpPr>
          <a:xfrm rot="0">
            <a:off x="574633" y="6403573"/>
            <a:ext cx="300229" cy="3002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802047" y="5276562"/>
            <a:ext cx="474357" cy="47435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2036025" y="872188"/>
            <a:ext cx="39377" cy="393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20" id="20"/>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TextBox 21" id="21"/>
          <p:cNvSpPr txBox="true"/>
          <p:nvPr/>
        </p:nvSpPr>
        <p:spPr>
          <a:xfrm rot="0">
            <a:off x="8676742" y="2413550"/>
            <a:ext cx="6533765" cy="634919"/>
          </a:xfrm>
          <a:prstGeom prst="rect">
            <a:avLst/>
          </a:prstGeom>
        </p:spPr>
        <p:txBody>
          <a:bodyPr anchor="t" rtlCol="false" tIns="0" lIns="0" bIns="0" rIns="0">
            <a:spAutoFit/>
          </a:bodyPr>
          <a:lstStyle/>
          <a:p>
            <a:pPr algn="l">
              <a:lnSpc>
                <a:spcPts val="4904"/>
              </a:lnSpc>
              <a:spcBef>
                <a:spcPct val="0"/>
              </a:spcBef>
            </a:pPr>
            <a:r>
              <a:rPr lang="en-US" b="true" sz="3503" spc="-49">
                <a:solidFill>
                  <a:srgbClr val="171C20"/>
                </a:solidFill>
                <a:latin typeface="Poppins Bold"/>
                <a:ea typeface="Poppins Bold"/>
                <a:cs typeface="Poppins Bold"/>
                <a:sym typeface="Poppins Bold"/>
              </a:rPr>
              <a:t>Problem Statement</a:t>
            </a:r>
          </a:p>
        </p:txBody>
      </p:sp>
      <p:sp>
        <p:nvSpPr>
          <p:cNvPr name="TextBox 22" id="22"/>
          <p:cNvSpPr txBox="true"/>
          <p:nvPr/>
        </p:nvSpPr>
        <p:spPr>
          <a:xfrm rot="0">
            <a:off x="8676742" y="3147257"/>
            <a:ext cx="7887259" cy="5270418"/>
          </a:xfrm>
          <a:prstGeom prst="rect">
            <a:avLst/>
          </a:prstGeom>
        </p:spPr>
        <p:txBody>
          <a:bodyPr anchor="t" rtlCol="false" tIns="0" lIns="0" bIns="0" rIns="0">
            <a:spAutoFit/>
          </a:bodyPr>
          <a:lstStyle/>
          <a:p>
            <a:pPr algn="just">
              <a:lnSpc>
                <a:spcPts val="3504"/>
              </a:lnSpc>
              <a:spcBef>
                <a:spcPct val="0"/>
              </a:spcBef>
            </a:pPr>
            <a:r>
              <a:rPr lang="en-US" sz="2503" spc="-35">
                <a:solidFill>
                  <a:srgbClr val="171C20"/>
                </a:solidFill>
                <a:latin typeface="Poppins"/>
                <a:ea typeface="Poppins"/>
                <a:cs typeface="Poppins"/>
                <a:sym typeface="Poppins"/>
              </a:rPr>
              <a:t>Patients currently lack a unified and secure system to store, access, and share their medical records across different hospitals. This fragmentation leads to incomplete information during treatment, delays in diagnosis, and difficulty managing ongoing care. Additionally, patients struggle with inefficient appointment scheduling, limited visibility into doctor availability, inadequate emergency communication, and inconsistent tracking of prescriptions — all of which reduce the overall quality and coordination of healthcare.</a:t>
            </a:r>
          </a:p>
          <a:p>
            <a:pPr algn="just">
              <a:lnSpc>
                <a:spcPts val="350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931620">
            <a:off x="5277259" y="-646611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83342" y="-1659732"/>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029700" y="2138361"/>
            <a:ext cx="4419073" cy="8148639"/>
            <a:chOff x="0" y="0"/>
            <a:chExt cx="660400" cy="1217758"/>
          </a:xfrm>
        </p:grpSpPr>
        <p:sp>
          <p:nvSpPr>
            <p:cNvPr name="Freeform 7" id="7"/>
            <p:cNvSpPr/>
            <p:nvPr/>
          </p:nvSpPr>
          <p:spPr>
            <a:xfrm flipH="false" flipV="false" rot="0">
              <a:off x="0" y="0"/>
              <a:ext cx="660400" cy="1217758"/>
            </a:xfrm>
            <a:custGeom>
              <a:avLst/>
              <a:gdLst/>
              <a:ahLst/>
              <a:cxnLst/>
              <a:rect r="r" b="b" t="t" l="l"/>
              <a:pathLst>
                <a:path h="121775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7497"/>
                  </a:cubicBezTo>
                  <a:lnTo>
                    <a:pt x="660400" y="1217758"/>
                  </a:lnTo>
                  <a:lnTo>
                    <a:pt x="0" y="1217758"/>
                  </a:lnTo>
                  <a:lnTo>
                    <a:pt x="0" y="338151"/>
                  </a:lnTo>
                  <a:cubicBezTo>
                    <a:pt x="1782" y="185660"/>
                    <a:pt x="93019" y="64045"/>
                    <a:pt x="220252" y="19070"/>
                  </a:cubicBezTo>
                  <a:close/>
                </a:path>
              </a:pathLst>
            </a:custGeom>
            <a:blipFill>
              <a:blip r:embed="rId4"/>
              <a:stretch>
                <a:fillRect l="0" t="0" r="-22854" b="0"/>
              </a:stretch>
            </a:blipFill>
          </p:spPr>
        </p:sp>
      </p:grpSp>
      <p:grpSp>
        <p:nvGrpSpPr>
          <p:cNvPr name="Group 8" id="8"/>
          <p:cNvGrpSpPr/>
          <p:nvPr/>
        </p:nvGrpSpPr>
        <p:grpSpPr>
          <a:xfrm rot="0">
            <a:off x="13868927" y="2138361"/>
            <a:ext cx="4419073" cy="8148639"/>
            <a:chOff x="0" y="0"/>
            <a:chExt cx="660400" cy="1217758"/>
          </a:xfrm>
        </p:grpSpPr>
        <p:sp>
          <p:nvSpPr>
            <p:cNvPr name="Freeform 9" id="9"/>
            <p:cNvSpPr/>
            <p:nvPr/>
          </p:nvSpPr>
          <p:spPr>
            <a:xfrm flipH="false" flipV="false" rot="0">
              <a:off x="0" y="0"/>
              <a:ext cx="660400" cy="1217758"/>
            </a:xfrm>
            <a:custGeom>
              <a:avLst/>
              <a:gdLst/>
              <a:ahLst/>
              <a:cxnLst/>
              <a:rect r="r" b="b" t="t" l="l"/>
              <a:pathLst>
                <a:path h="121775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7497"/>
                  </a:cubicBezTo>
                  <a:lnTo>
                    <a:pt x="660400" y="1217758"/>
                  </a:lnTo>
                  <a:lnTo>
                    <a:pt x="0" y="1217758"/>
                  </a:lnTo>
                  <a:lnTo>
                    <a:pt x="0" y="338151"/>
                  </a:lnTo>
                  <a:cubicBezTo>
                    <a:pt x="1782" y="185660"/>
                    <a:pt x="93019" y="64045"/>
                    <a:pt x="220252" y="19070"/>
                  </a:cubicBezTo>
                  <a:close/>
                </a:path>
              </a:pathLst>
            </a:custGeom>
            <a:blipFill>
              <a:blip r:embed="rId5"/>
              <a:stretch>
                <a:fillRect l="-3229" t="0" r="-19394" b="0"/>
              </a:stretch>
            </a:blipFill>
          </p:spPr>
        </p:sp>
      </p:grpSp>
      <p:sp>
        <p:nvSpPr>
          <p:cNvPr name="Freeform 10" id="10"/>
          <p:cNvSpPr/>
          <p:nvPr/>
        </p:nvSpPr>
        <p:spPr>
          <a:xfrm flipH="false" flipV="false" rot="-823344">
            <a:off x="1104594" y="8474105"/>
            <a:ext cx="920651" cy="920651"/>
          </a:xfrm>
          <a:custGeom>
            <a:avLst/>
            <a:gdLst/>
            <a:ahLst/>
            <a:cxnLst/>
            <a:rect r="r" b="b" t="t" l="l"/>
            <a:pathLst>
              <a:path h="920651" w="920651">
                <a:moveTo>
                  <a:pt x="0" y="0"/>
                </a:moveTo>
                <a:lnTo>
                  <a:pt x="920650" y="0"/>
                </a:lnTo>
                <a:lnTo>
                  <a:pt x="920650"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23344">
            <a:off x="910693" y="8794041"/>
            <a:ext cx="920651" cy="920651"/>
          </a:xfrm>
          <a:custGeom>
            <a:avLst/>
            <a:gdLst/>
            <a:ahLst/>
            <a:cxnLst/>
            <a:rect r="r" b="b" t="t" l="l"/>
            <a:pathLst>
              <a:path h="920651" w="920651">
                <a:moveTo>
                  <a:pt x="0" y="0"/>
                </a:moveTo>
                <a:lnTo>
                  <a:pt x="920650" y="0"/>
                </a:lnTo>
                <a:lnTo>
                  <a:pt x="920650" y="920651"/>
                </a:lnTo>
                <a:lnTo>
                  <a:pt x="0" y="920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7679121" y="6326980"/>
            <a:ext cx="474357" cy="4743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267812" y="1182423"/>
            <a:ext cx="300229" cy="30022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036025" y="872188"/>
            <a:ext cx="39377" cy="393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20" id="20"/>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21" id="21"/>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673207" y="1463602"/>
            <a:ext cx="6308103" cy="551180"/>
          </a:xfrm>
          <a:prstGeom prst="rect">
            <a:avLst/>
          </a:prstGeom>
        </p:spPr>
        <p:txBody>
          <a:bodyPr anchor="t" rtlCol="false" tIns="0" lIns="0" bIns="0" rIns="0">
            <a:spAutoFit/>
          </a:bodyPr>
          <a:lstStyle/>
          <a:p>
            <a:pPr algn="l">
              <a:lnSpc>
                <a:spcPts val="4060"/>
              </a:lnSpc>
            </a:pPr>
            <a:r>
              <a:rPr lang="en-US" sz="3500" spc="-49" b="true">
                <a:solidFill>
                  <a:srgbClr val="171C20"/>
                </a:solidFill>
                <a:latin typeface="Poppins Semi-Bold"/>
                <a:ea typeface="Poppins Semi-Bold"/>
                <a:cs typeface="Poppins Semi-Bold"/>
                <a:sym typeface="Poppins Semi-Bold"/>
              </a:rPr>
              <a:t>Solution overview:</a:t>
            </a:r>
          </a:p>
        </p:txBody>
      </p:sp>
      <p:sp>
        <p:nvSpPr>
          <p:cNvPr name="TextBox 23" id="23"/>
          <p:cNvSpPr txBox="true"/>
          <p:nvPr/>
        </p:nvSpPr>
        <p:spPr>
          <a:xfrm rot="0">
            <a:off x="425596" y="2309141"/>
            <a:ext cx="7937393" cy="6168104"/>
          </a:xfrm>
          <a:prstGeom prst="rect">
            <a:avLst/>
          </a:prstGeom>
        </p:spPr>
        <p:txBody>
          <a:bodyPr anchor="t" rtlCol="false" tIns="0" lIns="0" bIns="0" rIns="0">
            <a:spAutoFit/>
          </a:bodyPr>
          <a:lstStyle/>
          <a:p>
            <a:pPr algn="just">
              <a:lnSpc>
                <a:spcPts val="3077"/>
              </a:lnSpc>
            </a:pPr>
            <a:r>
              <a:rPr lang="en-US" sz="2652" spc="-37">
                <a:solidFill>
                  <a:srgbClr val="171C20"/>
                </a:solidFill>
                <a:latin typeface="Poppins"/>
                <a:ea typeface="Poppins"/>
                <a:cs typeface="Poppins"/>
                <a:sym typeface="Poppins"/>
              </a:rPr>
              <a:t>The proposed solution is a unified, secure digital healthcare platform that centralizes patient medical records and makes them accessible across all hospitals and healthcare providers. The system enables patients to easily store, manage, and share their health data with authorized professionals, ensuring continuity of care. It also integrates key healthcare services — including real-time doctor availability, streamlined appointment booking, emergency alert features, and comprehensive prescription tracking — into a single platform. This improves coordination between patients and providers, enhances treatment accuracy, reduces administrative delays, and creates a more efficient and responsive healthcare experience.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4633" y="1993422"/>
            <a:ext cx="6620804" cy="8344193"/>
            <a:chOff x="0" y="0"/>
            <a:chExt cx="660400" cy="832301"/>
          </a:xfrm>
        </p:grpSpPr>
        <p:sp>
          <p:nvSpPr>
            <p:cNvPr name="Freeform 7" id="7"/>
            <p:cNvSpPr/>
            <p:nvPr/>
          </p:nvSpPr>
          <p:spPr>
            <a:xfrm flipH="false" flipV="false" rot="0">
              <a:off x="0" y="0"/>
              <a:ext cx="660400" cy="832302"/>
            </a:xfrm>
            <a:custGeom>
              <a:avLst/>
              <a:gdLst/>
              <a:ahLst/>
              <a:cxnLst/>
              <a:rect r="r" b="b" t="t" l="l"/>
              <a:pathLst>
                <a:path h="832302"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935"/>
                  </a:cubicBezTo>
                  <a:lnTo>
                    <a:pt x="660400" y="832302"/>
                  </a:lnTo>
                  <a:lnTo>
                    <a:pt x="0" y="832302"/>
                  </a:lnTo>
                  <a:lnTo>
                    <a:pt x="0" y="329309"/>
                  </a:lnTo>
                  <a:cubicBezTo>
                    <a:pt x="1782" y="185660"/>
                    <a:pt x="93019" y="64045"/>
                    <a:pt x="220252" y="19070"/>
                  </a:cubicBezTo>
                  <a:close/>
                </a:path>
              </a:pathLst>
            </a:custGeom>
            <a:blipFill>
              <a:blip r:embed="rId4"/>
              <a:stretch>
                <a:fillRect l="-25519" t="0" r="-63643" b="0"/>
              </a:stretch>
            </a:blipFill>
          </p:spPr>
        </p:sp>
      </p:grpSp>
      <p:grpSp>
        <p:nvGrpSpPr>
          <p:cNvPr name="Group 8" id="8"/>
          <p:cNvGrpSpPr/>
          <p:nvPr/>
        </p:nvGrpSpPr>
        <p:grpSpPr>
          <a:xfrm rot="0">
            <a:off x="574633" y="6403573"/>
            <a:ext cx="300229" cy="3002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194229" y="1257300"/>
            <a:ext cx="474357" cy="4743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2036025" y="872188"/>
            <a:ext cx="39377" cy="3937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8" id="18"/>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TextBox 19" id="19"/>
          <p:cNvSpPr txBox="true"/>
          <p:nvPr/>
        </p:nvSpPr>
        <p:spPr>
          <a:xfrm rot="0">
            <a:off x="9668711" y="963075"/>
            <a:ext cx="5368740" cy="551180"/>
          </a:xfrm>
          <a:prstGeom prst="rect">
            <a:avLst/>
          </a:prstGeom>
        </p:spPr>
        <p:txBody>
          <a:bodyPr anchor="t" rtlCol="false" tIns="0" lIns="0" bIns="0" rIns="0">
            <a:spAutoFit/>
          </a:bodyPr>
          <a:lstStyle/>
          <a:p>
            <a:pPr algn="l">
              <a:lnSpc>
                <a:spcPts val="4060"/>
              </a:lnSpc>
            </a:pPr>
            <a:r>
              <a:rPr lang="en-US" sz="3500" spc="-49" b="true">
                <a:solidFill>
                  <a:srgbClr val="171C20"/>
                </a:solidFill>
                <a:latin typeface="Poppins Semi-Bold"/>
                <a:ea typeface="Poppins Semi-Bold"/>
                <a:cs typeface="Poppins Semi-Bold"/>
                <a:sym typeface="Poppins Semi-Bold"/>
              </a:rPr>
              <a:t>Key features:</a:t>
            </a:r>
          </a:p>
        </p:txBody>
      </p:sp>
      <p:sp>
        <p:nvSpPr>
          <p:cNvPr name="Freeform 20" id="20"/>
          <p:cNvSpPr/>
          <p:nvPr/>
        </p:nvSpPr>
        <p:spPr>
          <a:xfrm flipH="false" flipV="false" rot="-1175460">
            <a:off x="11182702" y="7484281"/>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9144000" y="1600659"/>
            <a:ext cx="7455326" cy="7270750"/>
          </a:xfrm>
          <a:prstGeom prst="rect">
            <a:avLst/>
          </a:prstGeom>
        </p:spPr>
        <p:txBody>
          <a:bodyPr anchor="t" rtlCol="false" tIns="0" lIns="0" bIns="0" rIns="0">
            <a:spAutoFit/>
          </a:bodyPr>
          <a:lstStyle/>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Centralized medical records</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Interoperable data sharing</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Real-time doctor availability</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Smart appointment booking</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Emergency alerts system</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Prescription and medication tracking</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Doctor and hospital dashboards</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Secure communication</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Advanced data security</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Analytics and insights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67294">
            <a:off x="3523082" y="6387744"/>
            <a:ext cx="5404519" cy="10214726"/>
          </a:xfrm>
          <a:custGeom>
            <a:avLst/>
            <a:gdLst/>
            <a:ahLst/>
            <a:cxnLst/>
            <a:rect r="r" b="b" t="t" l="l"/>
            <a:pathLst>
              <a:path h="10214726" w="5404519">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32670" y="4894350"/>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533685" y="5734117"/>
            <a:ext cx="2988562" cy="298856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574633" y="6403573"/>
            <a:ext cx="300229" cy="30022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7780582" y="377347"/>
            <a:ext cx="920651" cy="920651"/>
          </a:xfrm>
          <a:custGeom>
            <a:avLst/>
            <a:gdLst/>
            <a:ahLst/>
            <a:cxnLst/>
            <a:rect r="r" b="b" t="t" l="l"/>
            <a:pathLst>
              <a:path h="920651" w="920651">
                <a:moveTo>
                  <a:pt x="0" y="0"/>
                </a:moveTo>
                <a:lnTo>
                  <a:pt x="920651" y="0"/>
                </a:lnTo>
                <a:lnTo>
                  <a:pt x="920651"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7780582" y="1977249"/>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8423583" y="8038569"/>
            <a:ext cx="474357" cy="47435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036025" y="872188"/>
            <a:ext cx="39377" cy="393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9" id="19"/>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20" id="20"/>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574633" y="430945"/>
            <a:ext cx="6515231" cy="551180"/>
          </a:xfrm>
          <a:prstGeom prst="rect">
            <a:avLst/>
          </a:prstGeom>
        </p:spPr>
        <p:txBody>
          <a:bodyPr anchor="t" rtlCol="false" tIns="0" lIns="0" bIns="0" rIns="0">
            <a:spAutoFit/>
          </a:bodyPr>
          <a:lstStyle/>
          <a:p>
            <a:pPr algn="l">
              <a:lnSpc>
                <a:spcPts val="4060"/>
              </a:lnSpc>
            </a:pPr>
            <a:r>
              <a:rPr lang="en-US" sz="3500" spc="-49" b="true">
                <a:solidFill>
                  <a:srgbClr val="171C20"/>
                </a:solidFill>
                <a:latin typeface="Poppins Semi-Bold"/>
                <a:ea typeface="Poppins Semi-Bold"/>
                <a:cs typeface="Poppins Semi-Bold"/>
                <a:sym typeface="Poppins Semi-Bold"/>
              </a:rPr>
              <a:t>Core functional modules</a:t>
            </a:r>
          </a:p>
        </p:txBody>
      </p:sp>
      <p:sp>
        <p:nvSpPr>
          <p:cNvPr name="TextBox 22" id="22"/>
          <p:cNvSpPr txBox="true"/>
          <p:nvPr/>
        </p:nvSpPr>
        <p:spPr>
          <a:xfrm rot="0">
            <a:off x="394553" y="1692253"/>
            <a:ext cx="6515231" cy="3625469"/>
          </a:xfrm>
          <a:prstGeom prst="rect">
            <a:avLst/>
          </a:prstGeom>
        </p:spPr>
        <p:txBody>
          <a:bodyPr anchor="t" rtlCol="false" tIns="0" lIns="0" bIns="0" rIns="0">
            <a:spAutoFit/>
          </a:bodyPr>
          <a:lstStyle/>
          <a:p>
            <a:pPr algn="l">
              <a:lnSpc>
                <a:spcPts val="3016"/>
              </a:lnSpc>
            </a:pPr>
            <a:r>
              <a:rPr lang="en-US" sz="2600" spc="-36" b="true">
                <a:solidFill>
                  <a:srgbClr val="171C20"/>
                </a:solidFill>
                <a:latin typeface="Poppins Semi-Bold"/>
                <a:ea typeface="Poppins Semi-Bold"/>
                <a:cs typeface="Poppins Semi-Bold"/>
                <a:sym typeface="Poppins Semi-Bold"/>
              </a:rPr>
              <a:t>       Medical Records Module</a:t>
            </a:r>
          </a:p>
          <a:p>
            <a:pPr algn="l">
              <a:lnSpc>
                <a:spcPts val="3016"/>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Centralized electronic health records</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Storage for scans, lab reports, and documents</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Permission-based sharing</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Version tracking &amp; audit logs</a:t>
            </a:r>
          </a:p>
          <a:p>
            <a:pPr algn="l">
              <a:lnSpc>
                <a:spcPts val="4060"/>
              </a:lnSpc>
            </a:pPr>
          </a:p>
          <a:p>
            <a:pPr algn="l">
              <a:lnSpc>
                <a:spcPts val="4060"/>
              </a:lnSpc>
            </a:pPr>
          </a:p>
        </p:txBody>
      </p:sp>
      <p:sp>
        <p:nvSpPr>
          <p:cNvPr name="TextBox 23" id="23"/>
          <p:cNvSpPr txBox="true"/>
          <p:nvPr/>
        </p:nvSpPr>
        <p:spPr>
          <a:xfrm rot="0">
            <a:off x="6729704" y="1692253"/>
            <a:ext cx="6515231" cy="3111119"/>
          </a:xfrm>
          <a:prstGeom prst="rect">
            <a:avLst/>
          </a:prstGeom>
        </p:spPr>
        <p:txBody>
          <a:bodyPr anchor="t" rtlCol="false" tIns="0" lIns="0" bIns="0" rIns="0">
            <a:spAutoFit/>
          </a:bodyPr>
          <a:lstStyle/>
          <a:p>
            <a:pPr algn="l">
              <a:lnSpc>
                <a:spcPts val="3016"/>
              </a:lnSpc>
            </a:pPr>
            <a:r>
              <a:rPr lang="en-US" sz="2600" spc="-36" b="true">
                <a:solidFill>
                  <a:srgbClr val="171C20"/>
                </a:solidFill>
                <a:latin typeface="Poppins Semi-Bold"/>
                <a:ea typeface="Poppins Semi-Bold"/>
                <a:cs typeface="Poppins Semi-Bold"/>
                <a:sym typeface="Poppins Semi-Bold"/>
              </a:rPr>
              <a:t>    Appointment Management</a:t>
            </a:r>
          </a:p>
          <a:p>
            <a:pPr algn="l">
              <a:lnSpc>
                <a:spcPts val="3016"/>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R</a:t>
            </a:r>
            <a:r>
              <a:rPr lang="en-US" sz="2500" spc="-35">
                <a:solidFill>
                  <a:srgbClr val="171C20"/>
                </a:solidFill>
                <a:latin typeface="Poppins"/>
                <a:ea typeface="Poppins"/>
                <a:cs typeface="Poppins"/>
                <a:sym typeface="Poppins"/>
              </a:rPr>
              <a:t>eal-time doctor availability</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Smart scheduling</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T</a:t>
            </a:r>
            <a:r>
              <a:rPr lang="en-US" sz="2500" spc="-35">
                <a:solidFill>
                  <a:srgbClr val="171C20"/>
                </a:solidFill>
                <a:latin typeface="Poppins"/>
                <a:ea typeface="Poppins"/>
                <a:cs typeface="Poppins"/>
                <a:sym typeface="Poppins"/>
              </a:rPr>
              <a:t>elemedicine booking</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Automated reminders</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Queue &amp; check-in updates</a:t>
            </a:r>
          </a:p>
          <a:p>
            <a:pPr algn="l">
              <a:lnSpc>
                <a:spcPts val="4060"/>
              </a:lnSpc>
            </a:pPr>
          </a:p>
        </p:txBody>
      </p:sp>
      <p:sp>
        <p:nvSpPr>
          <p:cNvPr name="TextBox 24" id="24"/>
          <p:cNvSpPr txBox="true"/>
          <p:nvPr/>
        </p:nvSpPr>
        <p:spPr>
          <a:xfrm rot="0">
            <a:off x="12132929" y="1696970"/>
            <a:ext cx="6515231" cy="2584450"/>
          </a:xfrm>
          <a:prstGeom prst="rect">
            <a:avLst/>
          </a:prstGeom>
        </p:spPr>
        <p:txBody>
          <a:bodyPr anchor="t" rtlCol="false" tIns="0" lIns="0" bIns="0" rIns="0">
            <a:spAutoFit/>
          </a:bodyPr>
          <a:lstStyle/>
          <a:p>
            <a:pPr algn="l">
              <a:lnSpc>
                <a:spcPts val="3016"/>
              </a:lnSpc>
            </a:pPr>
            <a:r>
              <a:rPr lang="en-US" sz="2600" spc="-36" b="true">
                <a:solidFill>
                  <a:srgbClr val="171C20"/>
                </a:solidFill>
                <a:latin typeface="Poppins Semi-Bold"/>
                <a:ea typeface="Poppins Semi-Bold"/>
                <a:cs typeface="Poppins Semi-Bold"/>
                <a:sym typeface="Poppins Semi-Bold"/>
              </a:rPr>
              <a:t>Prescription &amp; Medic</a:t>
            </a:r>
            <a:r>
              <a:rPr lang="en-US" sz="2600" spc="-36" b="true">
                <a:solidFill>
                  <a:srgbClr val="171C20"/>
                </a:solidFill>
                <a:latin typeface="Poppins Semi-Bold"/>
                <a:ea typeface="Poppins Semi-Bold"/>
                <a:cs typeface="Poppins Semi-Bold"/>
                <a:sym typeface="Poppins Semi-Bold"/>
              </a:rPr>
              <a:t>ation Tracking</a:t>
            </a:r>
          </a:p>
          <a:p>
            <a:pPr algn="l">
              <a:lnSpc>
                <a:spcPts val="3016"/>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Digital prescriptions</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M</a:t>
            </a:r>
            <a:r>
              <a:rPr lang="en-US" sz="2500" spc="-35">
                <a:solidFill>
                  <a:srgbClr val="171C20"/>
                </a:solidFill>
                <a:latin typeface="Poppins"/>
                <a:ea typeface="Poppins"/>
                <a:cs typeface="Poppins"/>
                <a:sym typeface="Poppins"/>
              </a:rPr>
              <a:t>edication reminders</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Dr</a:t>
            </a:r>
            <a:r>
              <a:rPr lang="en-US" sz="2500" spc="-35">
                <a:solidFill>
                  <a:srgbClr val="171C20"/>
                </a:solidFill>
                <a:latin typeface="Poppins"/>
                <a:ea typeface="Poppins"/>
                <a:cs typeface="Poppins"/>
                <a:sym typeface="Poppins"/>
              </a:rPr>
              <a:t>ug interaction alerts</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Pharmacy integration</a:t>
            </a:r>
          </a:p>
          <a:p>
            <a:pPr algn="l" marL="518173" indent="-259086" lvl="1">
              <a:lnSpc>
                <a:spcPts val="2784"/>
              </a:lnSpc>
              <a:buFont typeface="Arial"/>
              <a:buChar char="•"/>
            </a:pPr>
            <a:r>
              <a:rPr lang="en-US" sz="2400" spc="-33">
                <a:solidFill>
                  <a:srgbClr val="171C20"/>
                </a:solidFill>
                <a:latin typeface="Poppins"/>
                <a:ea typeface="Poppins"/>
                <a:cs typeface="Poppins"/>
                <a:sym typeface="Poppins"/>
              </a:rPr>
              <a:t>Refill notifications</a:t>
            </a:r>
          </a:p>
        </p:txBody>
      </p:sp>
      <p:sp>
        <p:nvSpPr>
          <p:cNvPr name="TextBox 25" id="25"/>
          <p:cNvSpPr txBox="true"/>
          <p:nvPr/>
        </p:nvSpPr>
        <p:spPr>
          <a:xfrm rot="0">
            <a:off x="394553" y="5611559"/>
            <a:ext cx="6515231" cy="3111119"/>
          </a:xfrm>
          <a:prstGeom prst="rect">
            <a:avLst/>
          </a:prstGeom>
        </p:spPr>
        <p:txBody>
          <a:bodyPr anchor="t" rtlCol="false" tIns="0" lIns="0" bIns="0" rIns="0">
            <a:spAutoFit/>
          </a:bodyPr>
          <a:lstStyle/>
          <a:p>
            <a:pPr algn="l">
              <a:lnSpc>
                <a:spcPts val="3016"/>
              </a:lnSpc>
            </a:pPr>
            <a:r>
              <a:rPr lang="en-US" sz="2600" spc="-36" b="true">
                <a:solidFill>
                  <a:srgbClr val="171C20"/>
                </a:solidFill>
                <a:latin typeface="Poppins Semi-Bold"/>
                <a:ea typeface="Poppins Semi-Bold"/>
                <a:cs typeface="Poppins Semi-Bold"/>
                <a:sym typeface="Poppins Semi-Bold"/>
              </a:rPr>
              <a:t>   Doctor &amp; Hospital Dashboard</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Doc</a:t>
            </a:r>
            <a:r>
              <a:rPr lang="en-US" sz="2500" spc="-35">
                <a:solidFill>
                  <a:srgbClr val="171C20"/>
                </a:solidFill>
                <a:latin typeface="Poppins"/>
                <a:ea typeface="Poppins"/>
                <a:cs typeface="Poppins"/>
                <a:sym typeface="Poppins"/>
              </a:rPr>
              <a:t>tor profiles &amp; schedules</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P</a:t>
            </a:r>
            <a:r>
              <a:rPr lang="en-US" sz="2500" spc="-35">
                <a:solidFill>
                  <a:srgbClr val="171C20"/>
                </a:solidFill>
                <a:latin typeface="Poppins"/>
                <a:ea typeface="Poppins"/>
                <a:cs typeface="Poppins"/>
                <a:sym typeface="Poppins"/>
              </a:rPr>
              <a:t>atient history quick-view</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Patient flow analytics</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D</a:t>
            </a:r>
            <a:r>
              <a:rPr lang="en-US" sz="2500" spc="-35">
                <a:solidFill>
                  <a:srgbClr val="171C20"/>
                </a:solidFill>
                <a:latin typeface="Poppins"/>
                <a:ea typeface="Poppins"/>
                <a:cs typeface="Poppins"/>
                <a:sym typeface="Poppins"/>
              </a:rPr>
              <a:t>igital prescription tools</a:t>
            </a:r>
          </a:p>
          <a:p>
            <a:pPr algn="l">
              <a:lnSpc>
                <a:spcPts val="3016"/>
              </a:lnSpc>
            </a:pPr>
          </a:p>
          <a:p>
            <a:pPr algn="l">
              <a:lnSpc>
                <a:spcPts val="4060"/>
              </a:lnSpc>
            </a:pPr>
          </a:p>
        </p:txBody>
      </p:sp>
      <p:sp>
        <p:nvSpPr>
          <p:cNvPr name="TextBox 26" id="26"/>
          <p:cNvSpPr txBox="true"/>
          <p:nvPr/>
        </p:nvSpPr>
        <p:spPr>
          <a:xfrm rot="0">
            <a:off x="6459584" y="5433990"/>
            <a:ext cx="6515231" cy="2613279"/>
          </a:xfrm>
          <a:prstGeom prst="rect">
            <a:avLst/>
          </a:prstGeom>
        </p:spPr>
        <p:txBody>
          <a:bodyPr anchor="t" rtlCol="false" tIns="0" lIns="0" bIns="0" rIns="0">
            <a:spAutoFit/>
          </a:bodyPr>
          <a:lstStyle/>
          <a:p>
            <a:pPr algn="l">
              <a:lnSpc>
                <a:spcPts val="3016"/>
              </a:lnSpc>
            </a:pPr>
          </a:p>
          <a:p>
            <a:pPr algn="l">
              <a:lnSpc>
                <a:spcPts val="3016"/>
              </a:lnSpc>
            </a:pPr>
            <a:r>
              <a:rPr lang="en-US" sz="2600" spc="-36" b="true">
                <a:solidFill>
                  <a:srgbClr val="171C20"/>
                </a:solidFill>
                <a:latin typeface="Poppins Semi-Bold"/>
                <a:ea typeface="Poppins Semi-Bold"/>
                <a:cs typeface="Poppins Semi-Bold"/>
                <a:sym typeface="Poppins Semi-Bold"/>
              </a:rPr>
              <a:t>    </a:t>
            </a:r>
            <a:r>
              <a:rPr lang="en-US" sz="2600" spc="-36" b="true">
                <a:solidFill>
                  <a:srgbClr val="171C20"/>
                </a:solidFill>
                <a:latin typeface="Poppins Semi-Bold"/>
                <a:ea typeface="Poppins Semi-Bold"/>
                <a:cs typeface="Poppins Semi-Bold"/>
                <a:sym typeface="Poppins Semi-Bold"/>
              </a:rPr>
              <a:t>Se</a:t>
            </a:r>
            <a:r>
              <a:rPr lang="en-US" sz="2600" spc="-36" b="true">
                <a:solidFill>
                  <a:srgbClr val="171C20"/>
                </a:solidFill>
                <a:latin typeface="Poppins Semi-Bold"/>
                <a:ea typeface="Poppins Semi-Bold"/>
                <a:cs typeface="Poppins Semi-Bold"/>
                <a:sym typeface="Poppins Semi-Bold"/>
              </a:rPr>
              <a:t>curity &amp; Compliance</a:t>
            </a:r>
          </a:p>
          <a:p>
            <a:pPr algn="l">
              <a:lnSpc>
                <a:spcPts val="3016"/>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End-</a:t>
            </a:r>
            <a:r>
              <a:rPr lang="en-US" sz="2500" spc="-35">
                <a:solidFill>
                  <a:srgbClr val="171C20"/>
                </a:solidFill>
                <a:latin typeface="Poppins"/>
                <a:ea typeface="Poppins"/>
                <a:cs typeface="Poppins"/>
                <a:sym typeface="Poppins"/>
              </a:rPr>
              <a:t>to-end encryption</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Multi-factor authentication</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Role-based access control</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Regular security audits</a:t>
            </a:r>
          </a:p>
        </p:txBody>
      </p:sp>
      <p:sp>
        <p:nvSpPr>
          <p:cNvPr name="TextBox 27" id="27"/>
          <p:cNvSpPr txBox="true"/>
          <p:nvPr/>
        </p:nvSpPr>
        <p:spPr>
          <a:xfrm rot="0">
            <a:off x="11997869" y="5724592"/>
            <a:ext cx="6515231" cy="2575179"/>
          </a:xfrm>
          <a:prstGeom prst="rect">
            <a:avLst/>
          </a:prstGeom>
        </p:spPr>
        <p:txBody>
          <a:bodyPr anchor="t" rtlCol="false" tIns="0" lIns="0" bIns="0" rIns="0">
            <a:spAutoFit/>
          </a:bodyPr>
          <a:lstStyle/>
          <a:p>
            <a:pPr algn="l">
              <a:lnSpc>
                <a:spcPts val="3016"/>
              </a:lnSpc>
            </a:pPr>
            <a:r>
              <a:rPr lang="en-US" sz="2600" spc="-36" b="true">
                <a:solidFill>
                  <a:srgbClr val="171C20"/>
                </a:solidFill>
                <a:latin typeface="Poppins Bold"/>
                <a:ea typeface="Poppins Bold"/>
                <a:cs typeface="Poppins Bold"/>
                <a:sym typeface="Poppins Bold"/>
              </a:rPr>
              <a:t>    Em</a:t>
            </a:r>
            <a:r>
              <a:rPr lang="en-US" sz="2600" spc="-36" b="true">
                <a:solidFill>
                  <a:srgbClr val="171C20"/>
                </a:solidFill>
                <a:latin typeface="Poppins Bold"/>
                <a:ea typeface="Poppins Bold"/>
                <a:cs typeface="Poppins Bold"/>
                <a:sym typeface="Poppins Bold"/>
              </a:rPr>
              <a:t>e</a:t>
            </a:r>
            <a:r>
              <a:rPr lang="en-US" sz="2600" spc="-36" b="true">
                <a:solidFill>
                  <a:srgbClr val="171C20"/>
                </a:solidFill>
                <a:latin typeface="Poppins Bold"/>
                <a:ea typeface="Poppins Bold"/>
                <a:cs typeface="Poppins Bold"/>
                <a:sym typeface="Poppins Bold"/>
              </a:rPr>
              <a:t>rgency &amp; Alert Sys</a:t>
            </a:r>
            <a:r>
              <a:rPr lang="en-US" sz="2600" spc="-36" b="true">
                <a:solidFill>
                  <a:srgbClr val="171C20"/>
                </a:solidFill>
                <a:latin typeface="Poppins Bold"/>
                <a:ea typeface="Poppins Bold"/>
                <a:cs typeface="Poppins Bold"/>
                <a:sym typeface="Poppins Bold"/>
              </a:rPr>
              <a:t>tem</a:t>
            </a:r>
          </a:p>
          <a:p>
            <a:pPr algn="l">
              <a:lnSpc>
                <a:spcPts val="2900"/>
              </a:lnSpc>
            </a:pP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SOS emergency button</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Cri</a:t>
            </a:r>
            <a:r>
              <a:rPr lang="en-US" sz="2500" spc="-35">
                <a:solidFill>
                  <a:srgbClr val="171C20"/>
                </a:solidFill>
                <a:latin typeface="Poppins"/>
                <a:ea typeface="Poppins"/>
                <a:cs typeface="Poppins"/>
                <a:sym typeface="Poppins"/>
              </a:rPr>
              <a:t>tical patient tagging</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A</a:t>
            </a:r>
            <a:r>
              <a:rPr lang="en-US" sz="2500" spc="-35">
                <a:solidFill>
                  <a:srgbClr val="171C20"/>
                </a:solidFill>
                <a:latin typeface="Poppins"/>
                <a:ea typeface="Poppins"/>
                <a:cs typeface="Poppins"/>
                <a:sym typeface="Poppins"/>
              </a:rPr>
              <a:t>lerts for doctors &amp; hospitals</a:t>
            </a:r>
          </a:p>
          <a:p>
            <a:pPr algn="l" marL="539762" indent="-269881" lvl="1">
              <a:lnSpc>
                <a:spcPts val="2900"/>
              </a:lnSpc>
              <a:buFont typeface="Arial"/>
              <a:buChar char="•"/>
            </a:pPr>
            <a:r>
              <a:rPr lang="en-US" sz="2500" spc="-35">
                <a:solidFill>
                  <a:srgbClr val="171C20"/>
                </a:solidFill>
                <a:latin typeface="Poppins"/>
                <a:ea typeface="Poppins"/>
                <a:cs typeface="Poppins"/>
                <a:sym typeface="Poppins"/>
              </a:rPr>
              <a:t>H</a:t>
            </a:r>
            <a:r>
              <a:rPr lang="en-US" sz="2500" spc="-35">
                <a:solidFill>
                  <a:srgbClr val="171C20"/>
                </a:solidFill>
                <a:latin typeface="Poppins"/>
                <a:ea typeface="Poppins"/>
                <a:cs typeface="Poppins"/>
                <a:sym typeface="Poppins"/>
              </a:rPr>
              <a:t>ealth event notifications</a:t>
            </a:r>
          </a:p>
          <a:p>
            <a:pPr algn="l">
              <a:lnSpc>
                <a:spcPts val="29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10603" y="1942807"/>
            <a:ext cx="6620804" cy="8344193"/>
            <a:chOff x="0" y="0"/>
            <a:chExt cx="660400" cy="832301"/>
          </a:xfrm>
        </p:grpSpPr>
        <p:sp>
          <p:nvSpPr>
            <p:cNvPr name="Freeform 7" id="7"/>
            <p:cNvSpPr/>
            <p:nvPr/>
          </p:nvSpPr>
          <p:spPr>
            <a:xfrm flipH="false" flipV="false" rot="0">
              <a:off x="0" y="0"/>
              <a:ext cx="660400" cy="832302"/>
            </a:xfrm>
            <a:custGeom>
              <a:avLst/>
              <a:gdLst/>
              <a:ahLst/>
              <a:cxnLst/>
              <a:rect r="r" b="b" t="t" l="l"/>
              <a:pathLst>
                <a:path h="832302"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935"/>
                  </a:cubicBezTo>
                  <a:lnTo>
                    <a:pt x="660400" y="832302"/>
                  </a:lnTo>
                  <a:lnTo>
                    <a:pt x="0" y="832302"/>
                  </a:lnTo>
                  <a:lnTo>
                    <a:pt x="0" y="329309"/>
                  </a:lnTo>
                  <a:cubicBezTo>
                    <a:pt x="1782" y="185660"/>
                    <a:pt x="93019" y="64045"/>
                    <a:pt x="220252" y="19070"/>
                  </a:cubicBezTo>
                  <a:close/>
                </a:path>
              </a:pathLst>
            </a:custGeom>
            <a:blipFill>
              <a:blip r:embed="rId4"/>
              <a:stretch>
                <a:fillRect l="-44581" t="0" r="-44581" b="0"/>
              </a:stretch>
            </a:blipFill>
          </p:spPr>
        </p:sp>
      </p:grpSp>
      <p:grpSp>
        <p:nvGrpSpPr>
          <p:cNvPr name="Group 8" id="8"/>
          <p:cNvGrpSpPr/>
          <p:nvPr/>
        </p:nvGrpSpPr>
        <p:grpSpPr>
          <a:xfrm rot="0">
            <a:off x="574633" y="6403573"/>
            <a:ext cx="300229" cy="3002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194229" y="1257300"/>
            <a:ext cx="474357" cy="4743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852735" y="719851"/>
            <a:ext cx="358463" cy="235643"/>
          </a:xfrm>
          <a:custGeom>
            <a:avLst/>
            <a:gdLst/>
            <a:ahLst/>
            <a:cxnLst/>
            <a:rect r="r" b="b" t="t" l="l"/>
            <a:pathLst>
              <a:path h="235643" w="358463">
                <a:moveTo>
                  <a:pt x="0" y="0"/>
                </a:moveTo>
                <a:lnTo>
                  <a:pt x="358463" y="0"/>
                </a:lnTo>
                <a:lnTo>
                  <a:pt x="358463" y="235643"/>
                </a:lnTo>
                <a:lnTo>
                  <a:pt x="0" y="2356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7" id="17"/>
          <p:cNvGrpSpPr/>
          <p:nvPr/>
        </p:nvGrpSpPr>
        <p:grpSpPr>
          <a:xfrm rot="0">
            <a:off x="2036025" y="872188"/>
            <a:ext cx="39377" cy="393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9" id="19"/>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20" id="20"/>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9330938" y="3141421"/>
            <a:ext cx="5368740" cy="551180"/>
          </a:xfrm>
          <a:prstGeom prst="rect">
            <a:avLst/>
          </a:prstGeom>
        </p:spPr>
        <p:txBody>
          <a:bodyPr anchor="t" rtlCol="false" tIns="0" lIns="0" bIns="0" rIns="0">
            <a:spAutoFit/>
          </a:bodyPr>
          <a:lstStyle/>
          <a:p>
            <a:pPr algn="l">
              <a:lnSpc>
                <a:spcPts val="4060"/>
              </a:lnSpc>
            </a:pPr>
            <a:r>
              <a:rPr lang="en-US" sz="3500" spc="-49" b="true">
                <a:solidFill>
                  <a:srgbClr val="171C20"/>
                </a:solidFill>
                <a:latin typeface="Poppins Semi-Bold"/>
                <a:ea typeface="Poppins Semi-Bold"/>
                <a:cs typeface="Poppins Semi-Bold"/>
                <a:sym typeface="Poppins Semi-Bold"/>
              </a:rPr>
              <a:t>Technology used</a:t>
            </a:r>
          </a:p>
        </p:txBody>
      </p:sp>
      <p:sp>
        <p:nvSpPr>
          <p:cNvPr name="Freeform 22" id="22"/>
          <p:cNvSpPr/>
          <p:nvPr/>
        </p:nvSpPr>
        <p:spPr>
          <a:xfrm flipH="false" flipV="false" rot="-1175460">
            <a:off x="11182702" y="7484281"/>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13">
              <a:alphaModFix amt="19999"/>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9132138" y="4110355"/>
            <a:ext cx="7739118" cy="2771437"/>
          </a:xfrm>
          <a:prstGeom prst="rect">
            <a:avLst/>
          </a:prstGeom>
        </p:spPr>
        <p:txBody>
          <a:bodyPr anchor="t" rtlCol="false" tIns="0" lIns="0" bIns="0" rIns="0">
            <a:spAutoFit/>
          </a:bodyPr>
          <a:lstStyle/>
          <a:p>
            <a:pPr algn="just" marL="571071" indent="-285536" lvl="1">
              <a:lnSpc>
                <a:spcPts val="3703"/>
              </a:lnSpc>
              <a:buFont typeface="Arial"/>
              <a:buChar char="•"/>
            </a:pPr>
            <a:r>
              <a:rPr lang="en-US" b="true" sz="2645">
                <a:solidFill>
                  <a:srgbClr val="171C20"/>
                </a:solidFill>
                <a:latin typeface="Canva Sans Bold"/>
                <a:ea typeface="Canva Sans Bold"/>
                <a:cs typeface="Canva Sans Bold"/>
                <a:sym typeface="Canva Sans Bold"/>
              </a:rPr>
              <a:t>Frontend</a:t>
            </a:r>
            <a:r>
              <a:rPr lang="en-US" sz="2645">
                <a:solidFill>
                  <a:srgbClr val="171C20"/>
                </a:solidFill>
                <a:latin typeface="Canva Sans"/>
                <a:ea typeface="Canva Sans"/>
                <a:cs typeface="Canva Sans"/>
                <a:sym typeface="Canva Sans"/>
              </a:rPr>
              <a:t>: React.js, HTML, CSS, JavaScript</a:t>
            </a:r>
          </a:p>
          <a:p>
            <a:pPr algn="just" marL="571071" indent="-285536" lvl="1">
              <a:lnSpc>
                <a:spcPts val="3703"/>
              </a:lnSpc>
              <a:buFont typeface="Arial"/>
              <a:buChar char="•"/>
            </a:pPr>
            <a:r>
              <a:rPr lang="en-US" b="true" sz="2645">
                <a:solidFill>
                  <a:srgbClr val="171C20"/>
                </a:solidFill>
                <a:latin typeface="Canva Sans Bold"/>
                <a:ea typeface="Canva Sans Bold"/>
                <a:cs typeface="Canva Sans Bold"/>
                <a:sym typeface="Canva Sans Bold"/>
              </a:rPr>
              <a:t>Backend</a:t>
            </a:r>
            <a:r>
              <a:rPr lang="en-US" sz="2645">
                <a:solidFill>
                  <a:srgbClr val="171C20"/>
                </a:solidFill>
                <a:latin typeface="Canva Sans"/>
                <a:ea typeface="Canva Sans"/>
                <a:cs typeface="Canva Sans"/>
                <a:sym typeface="Canva Sans"/>
              </a:rPr>
              <a:t>: Spring Boot, Java</a:t>
            </a:r>
          </a:p>
          <a:p>
            <a:pPr algn="just" marL="571071" indent="-285536" lvl="1">
              <a:lnSpc>
                <a:spcPts val="3703"/>
              </a:lnSpc>
              <a:buFont typeface="Arial"/>
              <a:buChar char="•"/>
            </a:pPr>
            <a:r>
              <a:rPr lang="en-US" b="true" sz="2645">
                <a:solidFill>
                  <a:srgbClr val="171C20"/>
                </a:solidFill>
                <a:latin typeface="Canva Sans Bold"/>
                <a:ea typeface="Canva Sans Bold"/>
                <a:cs typeface="Canva Sans Bold"/>
                <a:sym typeface="Canva Sans Bold"/>
              </a:rPr>
              <a:t>Database</a:t>
            </a:r>
            <a:r>
              <a:rPr lang="en-US" sz="2645">
                <a:solidFill>
                  <a:srgbClr val="171C20"/>
                </a:solidFill>
                <a:latin typeface="Canva Sans"/>
                <a:ea typeface="Canva Sans"/>
                <a:cs typeface="Canva Sans"/>
                <a:sym typeface="Canva Sans"/>
              </a:rPr>
              <a:t>: MySQL</a:t>
            </a:r>
          </a:p>
          <a:p>
            <a:pPr algn="just" marL="571071" indent="-285536" lvl="1">
              <a:lnSpc>
                <a:spcPts val="3703"/>
              </a:lnSpc>
              <a:buFont typeface="Arial"/>
              <a:buChar char="•"/>
            </a:pPr>
            <a:r>
              <a:rPr lang="en-US" b="true" sz="2645">
                <a:solidFill>
                  <a:srgbClr val="171C20"/>
                </a:solidFill>
                <a:latin typeface="Canva Sans Bold"/>
                <a:ea typeface="Canva Sans Bold"/>
                <a:cs typeface="Canva Sans Bold"/>
                <a:sym typeface="Canva Sans Bold"/>
              </a:rPr>
              <a:t>APIs</a:t>
            </a:r>
            <a:r>
              <a:rPr lang="en-US" sz="2645">
                <a:solidFill>
                  <a:srgbClr val="171C20"/>
                </a:solidFill>
                <a:latin typeface="Canva Sans"/>
                <a:ea typeface="Canva Sans"/>
                <a:cs typeface="Canva Sans"/>
                <a:sym typeface="Canva Sans"/>
              </a:rPr>
              <a:t>: RESTful APIs for data exchange</a:t>
            </a:r>
          </a:p>
          <a:p>
            <a:pPr algn="just" marL="571071" indent="-285536" lvl="1">
              <a:lnSpc>
                <a:spcPts val="3703"/>
              </a:lnSpc>
              <a:buFont typeface="Arial"/>
              <a:buChar char="•"/>
            </a:pPr>
            <a:r>
              <a:rPr lang="en-US" b="true" sz="2645">
                <a:solidFill>
                  <a:srgbClr val="171C20"/>
                </a:solidFill>
                <a:latin typeface="Canva Sans Bold"/>
                <a:ea typeface="Canva Sans Bold"/>
                <a:cs typeface="Canva Sans Bold"/>
                <a:sym typeface="Canva Sans Bold"/>
              </a:rPr>
              <a:t>Authentication</a:t>
            </a:r>
            <a:r>
              <a:rPr lang="en-US" sz="2645">
                <a:solidFill>
                  <a:srgbClr val="171C20"/>
                </a:solidFill>
                <a:latin typeface="Canva Sans"/>
                <a:ea typeface="Canva Sans"/>
                <a:cs typeface="Canva Sans"/>
                <a:sym typeface="Canva Sans"/>
              </a:rPr>
              <a:t>: JWT </a:t>
            </a:r>
          </a:p>
          <a:p>
            <a:pPr algn="just" marL="571071" indent="-285536" lvl="1">
              <a:lnSpc>
                <a:spcPts val="3703"/>
              </a:lnSpc>
              <a:buFont typeface="Arial"/>
              <a:buChar char="•"/>
            </a:pPr>
            <a:r>
              <a:rPr lang="en-US" b="true" sz="2645">
                <a:solidFill>
                  <a:srgbClr val="171C20"/>
                </a:solidFill>
                <a:latin typeface="Canva Sans Bold"/>
                <a:ea typeface="Canva Sans Bold"/>
                <a:cs typeface="Canva Sans Bold"/>
                <a:sym typeface="Canva Sans Bold"/>
              </a:rPr>
              <a:t>Deployment</a:t>
            </a:r>
            <a:r>
              <a:rPr lang="en-US" sz="2645">
                <a:solidFill>
                  <a:srgbClr val="171C20"/>
                </a:solidFill>
                <a:latin typeface="Canva Sans"/>
                <a:ea typeface="Canva Sans"/>
                <a:cs typeface="Canva Sans"/>
                <a:sym typeface="Canva Sans"/>
              </a:rPr>
              <a:t>: AWS/Heroku/Docker (optional)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7584624" y="-531819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4633" y="6403573"/>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802047" y="5276562"/>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874862" y="305149"/>
            <a:ext cx="3426126" cy="606416"/>
          </a:xfrm>
          <a:prstGeom prst="rect">
            <a:avLst/>
          </a:prstGeom>
        </p:spPr>
        <p:txBody>
          <a:bodyPr anchor="t" rtlCol="false" tIns="0" lIns="0" bIns="0" rIns="0">
            <a:spAutoFit/>
          </a:bodyPr>
          <a:lstStyle/>
          <a:p>
            <a:pPr algn="l">
              <a:lnSpc>
                <a:spcPts val="4900"/>
              </a:lnSpc>
              <a:spcBef>
                <a:spcPct val="0"/>
              </a:spcBef>
            </a:pPr>
            <a:r>
              <a:rPr lang="en-US" b="true" sz="3500" spc="-140">
                <a:solidFill>
                  <a:srgbClr val="171C20"/>
                </a:solidFill>
                <a:latin typeface="Montserrat Bold"/>
                <a:ea typeface="Montserrat Bold"/>
                <a:cs typeface="Montserrat Bold"/>
                <a:sym typeface="Montserrat Bold"/>
              </a:rPr>
              <a:t>WorkFlow</a:t>
            </a:r>
          </a:p>
        </p:txBody>
      </p:sp>
      <p:grpSp>
        <p:nvGrpSpPr>
          <p:cNvPr name="Group 15" id="15"/>
          <p:cNvGrpSpPr/>
          <p:nvPr/>
        </p:nvGrpSpPr>
        <p:grpSpPr>
          <a:xfrm rot="0">
            <a:off x="2036025" y="872188"/>
            <a:ext cx="39377" cy="3937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7" id="17"/>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18" id="18"/>
          <p:cNvSpPr/>
          <p:nvPr/>
        </p:nvSpPr>
        <p:spPr>
          <a:xfrm flipH="false" flipV="false" rot="0">
            <a:off x="6627204" y="687177"/>
            <a:ext cx="4349686" cy="8912646"/>
          </a:xfrm>
          <a:custGeom>
            <a:avLst/>
            <a:gdLst/>
            <a:ahLst/>
            <a:cxnLst/>
            <a:rect r="r" b="b" t="t" l="l"/>
            <a:pathLst>
              <a:path h="8912646" w="4349686">
                <a:moveTo>
                  <a:pt x="0" y="0"/>
                </a:moveTo>
                <a:lnTo>
                  <a:pt x="4349686" y="0"/>
                </a:lnTo>
                <a:lnTo>
                  <a:pt x="4349686" y="8912646"/>
                </a:lnTo>
                <a:lnTo>
                  <a:pt x="0" y="8912646"/>
                </a:lnTo>
                <a:lnTo>
                  <a:pt x="0" y="0"/>
                </a:lnTo>
                <a:close/>
              </a:path>
            </a:pathLst>
          </a:custGeom>
          <a:blipFill>
            <a:blip r:embed="rId8"/>
            <a:stretch>
              <a:fillRect l="-975" t="0" r="-975" b="-5024"/>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4287" t="-28290" r="0" b="-7076"/>
            </a:stretch>
          </a:blipFill>
        </p:spPr>
      </p:sp>
      <p:grpSp>
        <p:nvGrpSpPr>
          <p:cNvPr name="Group 3" id="3"/>
          <p:cNvGrpSpPr/>
          <p:nvPr/>
        </p:nvGrpSpPr>
        <p:grpSpPr>
          <a:xfrm rot="0">
            <a:off x="0" y="0"/>
            <a:ext cx="16496626" cy="10287000"/>
            <a:chOff x="0" y="0"/>
            <a:chExt cx="4344790" cy="2709333"/>
          </a:xfrm>
        </p:grpSpPr>
        <p:sp>
          <p:nvSpPr>
            <p:cNvPr name="Freeform 4" id="4"/>
            <p:cNvSpPr/>
            <p:nvPr/>
          </p:nvSpPr>
          <p:spPr>
            <a:xfrm flipH="false" flipV="false" rot="0">
              <a:off x="0" y="0"/>
              <a:ext cx="4344791" cy="2709333"/>
            </a:xfrm>
            <a:custGeom>
              <a:avLst/>
              <a:gdLst/>
              <a:ahLst/>
              <a:cxnLst/>
              <a:rect r="r" b="b" t="t" l="l"/>
              <a:pathLst>
                <a:path h="2709333" w="4344791">
                  <a:moveTo>
                    <a:pt x="0" y="0"/>
                  </a:moveTo>
                  <a:lnTo>
                    <a:pt x="4344791" y="0"/>
                  </a:lnTo>
                  <a:lnTo>
                    <a:pt x="4344791" y="2709333"/>
                  </a:lnTo>
                  <a:lnTo>
                    <a:pt x="0" y="2709333"/>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FFFFFF">
                    <a:alpha val="0"/>
                  </a:srgbClr>
                </a:gs>
              </a:gsLst>
              <a:lin ang="0"/>
            </a:gradFill>
          </p:spPr>
        </p:sp>
        <p:sp>
          <p:nvSpPr>
            <p:cNvPr name="TextBox 5" id="5"/>
            <p:cNvSpPr txBox="true"/>
            <p:nvPr/>
          </p:nvSpPr>
          <p:spPr>
            <a:xfrm>
              <a:off x="0" y="-38100"/>
              <a:ext cx="4344790"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5931620">
            <a:off x="5277259" y="-589461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true" rot="8510065">
            <a:off x="-220504" y="6541392"/>
            <a:ext cx="4147622" cy="7839148"/>
          </a:xfrm>
          <a:custGeom>
            <a:avLst/>
            <a:gdLst/>
            <a:ahLst/>
            <a:cxnLst/>
            <a:rect r="r" b="b" t="t" l="l"/>
            <a:pathLst>
              <a:path h="7839148" w="4147622">
                <a:moveTo>
                  <a:pt x="4147622" y="7839149"/>
                </a:moveTo>
                <a:lnTo>
                  <a:pt x="0" y="7839149"/>
                </a:lnTo>
                <a:lnTo>
                  <a:pt x="0" y="0"/>
                </a:lnTo>
                <a:lnTo>
                  <a:pt x="4147622" y="0"/>
                </a:lnTo>
                <a:lnTo>
                  <a:pt x="4147622" y="7839149"/>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823344">
            <a:off x="8752050" y="2170511"/>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23344">
            <a:off x="8558149" y="2490447"/>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613530" y="5735477"/>
            <a:ext cx="300229" cy="3002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057810" y="8094092"/>
            <a:ext cx="474357" cy="47435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852735" y="719851"/>
            <a:ext cx="358463" cy="235643"/>
          </a:xfrm>
          <a:custGeom>
            <a:avLst/>
            <a:gdLst/>
            <a:ahLst/>
            <a:cxnLst/>
            <a:rect r="r" b="b" t="t" l="l"/>
            <a:pathLst>
              <a:path h="235643" w="358463">
                <a:moveTo>
                  <a:pt x="0" y="0"/>
                </a:moveTo>
                <a:lnTo>
                  <a:pt x="358463" y="0"/>
                </a:lnTo>
                <a:lnTo>
                  <a:pt x="358463" y="235643"/>
                </a:lnTo>
                <a:lnTo>
                  <a:pt x="0" y="2356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7" id="17"/>
          <p:cNvGrpSpPr/>
          <p:nvPr/>
        </p:nvGrpSpPr>
        <p:grpSpPr>
          <a:xfrm rot="0">
            <a:off x="2036025" y="872188"/>
            <a:ext cx="39377" cy="393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9" id="19"/>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20" id="20"/>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1" id="21"/>
          <p:cNvGrpSpPr/>
          <p:nvPr/>
        </p:nvGrpSpPr>
        <p:grpSpPr>
          <a:xfrm rot="0">
            <a:off x="1512062" y="4878781"/>
            <a:ext cx="8062796" cy="529438"/>
            <a:chOff x="0" y="0"/>
            <a:chExt cx="6279434" cy="412335"/>
          </a:xfrm>
        </p:grpSpPr>
        <p:sp>
          <p:nvSpPr>
            <p:cNvPr name="Freeform 22" id="22"/>
            <p:cNvSpPr/>
            <p:nvPr/>
          </p:nvSpPr>
          <p:spPr>
            <a:xfrm flipH="false" flipV="false" rot="0">
              <a:off x="0" y="0"/>
              <a:ext cx="6279434" cy="412335"/>
            </a:xfrm>
            <a:custGeom>
              <a:avLst/>
              <a:gdLst/>
              <a:ahLst/>
              <a:cxnLst/>
              <a:rect r="r" b="b" t="t" l="l"/>
              <a:pathLst>
                <a:path h="412335" w="6279434">
                  <a:moveTo>
                    <a:pt x="6076234" y="0"/>
                  </a:moveTo>
                  <a:cubicBezTo>
                    <a:pt x="6188458" y="0"/>
                    <a:pt x="6279434" y="92304"/>
                    <a:pt x="6279434" y="206167"/>
                  </a:cubicBezTo>
                  <a:cubicBezTo>
                    <a:pt x="6279434" y="320030"/>
                    <a:pt x="6188458" y="412335"/>
                    <a:pt x="6076234" y="412335"/>
                  </a:cubicBezTo>
                  <a:lnTo>
                    <a:pt x="203200" y="412335"/>
                  </a:lnTo>
                  <a:cubicBezTo>
                    <a:pt x="90976" y="412335"/>
                    <a:pt x="0" y="320030"/>
                    <a:pt x="0" y="206167"/>
                  </a:cubicBezTo>
                  <a:cubicBezTo>
                    <a:pt x="0" y="92304"/>
                    <a:pt x="90976" y="0"/>
                    <a:pt x="203200" y="0"/>
                  </a:cubicBezTo>
                  <a:lnTo>
                    <a:pt x="6076234" y="0"/>
                  </a:lnTo>
                  <a:close/>
                </a:path>
              </a:pathLst>
            </a:custGeom>
            <a:solidFill>
              <a:srgbClr val="85C9B4"/>
            </a:solidFill>
          </p:spPr>
        </p:sp>
        <p:sp>
          <p:nvSpPr>
            <p:cNvPr name="TextBox 23" id="23"/>
            <p:cNvSpPr txBox="true"/>
            <p:nvPr/>
          </p:nvSpPr>
          <p:spPr>
            <a:xfrm>
              <a:off x="0" y="-38100"/>
              <a:ext cx="6279434" cy="450435"/>
            </a:xfrm>
            <a:prstGeom prst="rect">
              <a:avLst/>
            </a:prstGeom>
          </p:spPr>
          <p:txBody>
            <a:bodyPr anchor="ctr" rtlCol="false" tIns="50800" lIns="50800" bIns="50800" rIns="50800"/>
            <a:lstStyle/>
            <a:p>
              <a:pPr algn="ctr">
                <a:lnSpc>
                  <a:spcPts val="2520"/>
                </a:lnSpc>
              </a:pPr>
              <a:r>
                <a:rPr lang="en-US" b="true" sz="1800" spc="-72">
                  <a:solidFill>
                    <a:srgbClr val="000000"/>
                  </a:solidFill>
                  <a:latin typeface="Montserrat Medium"/>
                  <a:ea typeface="Montserrat Medium"/>
                  <a:cs typeface="Montserrat Medium"/>
                  <a:sym typeface="Montserrat Medium"/>
                </a:rPr>
                <a:t>Transforming healthcare through connected digital ecosystems</a:t>
              </a:r>
            </a:p>
          </p:txBody>
        </p:sp>
      </p:grpSp>
      <p:sp>
        <p:nvSpPr>
          <p:cNvPr name="TextBox 24" id="24"/>
          <p:cNvSpPr txBox="true"/>
          <p:nvPr/>
        </p:nvSpPr>
        <p:spPr>
          <a:xfrm rot="0">
            <a:off x="1770171" y="3164458"/>
            <a:ext cx="8050116" cy="1444626"/>
          </a:xfrm>
          <a:prstGeom prst="rect">
            <a:avLst/>
          </a:prstGeom>
        </p:spPr>
        <p:txBody>
          <a:bodyPr anchor="t" rtlCol="false" tIns="0" lIns="0" bIns="0" rIns="0">
            <a:spAutoFit/>
          </a:bodyPr>
          <a:lstStyle/>
          <a:p>
            <a:pPr algn="l">
              <a:lnSpc>
                <a:spcPts val="11199"/>
              </a:lnSpc>
              <a:spcBef>
                <a:spcPct val="0"/>
              </a:spcBef>
            </a:pPr>
            <a:r>
              <a:rPr lang="en-US" b="true" sz="7999" spc="79">
                <a:solidFill>
                  <a:srgbClr val="171C20"/>
                </a:solidFill>
                <a:latin typeface="Poppins Semi-Bold"/>
                <a:ea typeface="Poppins Semi-Bold"/>
                <a:cs typeface="Poppins Semi-Bold"/>
                <a:sym typeface="Poppins Semi-Bold"/>
              </a:rPr>
              <a:t>THANK</a:t>
            </a:r>
          </a:p>
        </p:txBody>
      </p:sp>
      <p:sp>
        <p:nvSpPr>
          <p:cNvPr name="TextBox 25" id="25"/>
          <p:cNvSpPr txBox="true"/>
          <p:nvPr/>
        </p:nvSpPr>
        <p:spPr>
          <a:xfrm rot="0">
            <a:off x="5557104" y="3164458"/>
            <a:ext cx="8050116" cy="1444626"/>
          </a:xfrm>
          <a:prstGeom prst="rect">
            <a:avLst/>
          </a:prstGeom>
        </p:spPr>
        <p:txBody>
          <a:bodyPr anchor="t" rtlCol="false" tIns="0" lIns="0" bIns="0" rIns="0">
            <a:spAutoFit/>
          </a:bodyPr>
          <a:lstStyle/>
          <a:p>
            <a:pPr algn="l">
              <a:lnSpc>
                <a:spcPts val="11199"/>
              </a:lnSpc>
              <a:spcBef>
                <a:spcPct val="0"/>
              </a:spcBef>
            </a:pPr>
            <a:r>
              <a:rPr lang="en-US" b="true" sz="7999" spc="79">
                <a:solidFill>
                  <a:srgbClr val="171C20"/>
                </a:solidFill>
                <a:latin typeface="Poppins Semi-Bold"/>
                <a:ea typeface="Poppins Semi-Bold"/>
                <a:cs typeface="Poppins Semi-Bold"/>
                <a:sym typeface="Poppins Semi-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DAG7CDl4Ps4</dc:identifier>
  <dcterms:modified xsi:type="dcterms:W3CDTF">2011-08-01T06:04:30Z</dcterms:modified>
  <cp:revision>1</cp:revision>
  <dc:title>Unified Healthcare Records &amp; Appointment System</dc:title>
</cp:coreProperties>
</file>